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0"/>
  </p:notesMasterIdLst>
  <p:sldIdLst>
    <p:sldId id="256" r:id="rId3"/>
    <p:sldId id="498" r:id="rId4"/>
    <p:sldId id="568" r:id="rId5"/>
    <p:sldId id="470" r:id="rId6"/>
    <p:sldId id="471" r:id="rId7"/>
    <p:sldId id="302" r:id="rId8"/>
    <p:sldId id="523" r:id="rId9"/>
    <p:sldId id="472" r:id="rId10"/>
    <p:sldId id="460" r:id="rId11"/>
    <p:sldId id="458" r:id="rId12"/>
    <p:sldId id="528" r:id="rId13"/>
    <p:sldId id="527" r:id="rId14"/>
    <p:sldId id="519" r:id="rId15"/>
    <p:sldId id="474" r:id="rId16"/>
    <p:sldId id="520" r:id="rId17"/>
    <p:sldId id="476" r:id="rId18"/>
    <p:sldId id="473" r:id="rId19"/>
    <p:sldId id="488" r:id="rId20"/>
    <p:sldId id="500" r:id="rId21"/>
    <p:sldId id="424" r:id="rId22"/>
    <p:sldId id="513" r:id="rId23"/>
    <p:sldId id="514" r:id="rId24"/>
    <p:sldId id="603" r:id="rId25"/>
    <p:sldId id="547" r:id="rId26"/>
    <p:sldId id="548" r:id="rId27"/>
    <p:sldId id="549" r:id="rId28"/>
    <p:sldId id="550" r:id="rId29"/>
    <p:sldId id="551" r:id="rId30"/>
    <p:sldId id="552" r:id="rId31"/>
    <p:sldId id="553" r:id="rId32"/>
    <p:sldId id="554" r:id="rId33"/>
    <p:sldId id="555" r:id="rId34"/>
    <p:sldId id="556" r:id="rId35"/>
    <p:sldId id="557" r:id="rId36"/>
    <p:sldId id="559" r:id="rId37"/>
    <p:sldId id="560" r:id="rId38"/>
    <p:sldId id="561" r:id="rId39"/>
    <p:sldId id="562" r:id="rId40"/>
    <p:sldId id="517" r:id="rId41"/>
    <p:sldId id="567" r:id="rId42"/>
    <p:sldId id="502" r:id="rId43"/>
    <p:sldId id="566" r:id="rId44"/>
    <p:sldId id="571" r:id="rId45"/>
    <p:sldId id="572" r:id="rId46"/>
    <p:sldId id="573" r:id="rId47"/>
    <p:sldId id="574" r:id="rId48"/>
    <p:sldId id="596" r:id="rId49"/>
    <p:sldId id="597" r:id="rId50"/>
    <p:sldId id="598" r:id="rId51"/>
    <p:sldId id="599" r:id="rId52"/>
    <p:sldId id="600" r:id="rId53"/>
    <p:sldId id="601" r:id="rId54"/>
    <p:sldId id="602" r:id="rId55"/>
    <p:sldId id="570" r:id="rId56"/>
    <p:sldId id="563" r:id="rId57"/>
    <p:sldId id="536" r:id="rId58"/>
    <p:sldId id="533" r:id="rId59"/>
    <p:sldId id="537" r:id="rId60"/>
    <p:sldId id="539" r:id="rId61"/>
    <p:sldId id="541" r:id="rId62"/>
    <p:sldId id="540" r:id="rId63"/>
    <p:sldId id="542" r:id="rId64"/>
    <p:sldId id="543" r:id="rId65"/>
    <p:sldId id="544" r:id="rId66"/>
    <p:sldId id="545" r:id="rId67"/>
    <p:sldId id="538" r:id="rId68"/>
    <p:sldId id="564" r:id="rId69"/>
    <p:sldId id="565" r:id="rId70"/>
    <p:sldId id="546" r:id="rId71"/>
    <p:sldId id="595" r:id="rId72"/>
    <p:sldId id="331" r:id="rId73"/>
    <p:sldId id="592" r:id="rId74"/>
    <p:sldId id="264" r:id="rId75"/>
    <p:sldId id="265" r:id="rId76"/>
    <p:sldId id="266" r:id="rId77"/>
    <p:sldId id="267" r:id="rId78"/>
    <p:sldId id="593" r:id="rId79"/>
    <p:sldId id="511" r:id="rId80"/>
    <p:sldId id="512" r:id="rId81"/>
    <p:sldId id="594" r:id="rId82"/>
    <p:sldId id="268" r:id="rId83"/>
    <p:sldId id="269" r:id="rId84"/>
    <p:sldId id="270" r:id="rId85"/>
    <p:sldId id="271" r:id="rId86"/>
    <p:sldId id="272" r:id="rId87"/>
    <p:sldId id="273" r:id="rId88"/>
    <p:sldId id="27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p:restoredTop sz="95840"/>
  </p:normalViewPr>
  <p:slideViewPr>
    <p:cSldViewPr snapToGrid="0" snapToObjects="1">
      <p:cViewPr varScale="1">
        <p:scale>
          <a:sx n="112" d="100"/>
          <a:sy n="112"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custT="1"/>
      <dgm:spPr/>
      <dgm:t>
        <a:bodyPr/>
        <a:lstStyle/>
        <a:p>
          <a:r>
            <a:rPr lang="en-US" sz="1400" dirty="0"/>
            <a:t>Define (equity)</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custT="1"/>
      <dgm:spPr/>
      <dgm:t>
        <a:bodyPr/>
        <a:lstStyle/>
        <a:p>
          <a:endParaRPr lang="en-US" sz="1100"/>
        </a:p>
      </dgm:t>
    </dgm:pt>
    <dgm:pt modelId="{CBA922D8-5A20-0B47-B379-00EAF02AFB79}">
      <dgm:prSet phldrT="[Text]" custT="1"/>
      <dgm:spPr/>
      <dgm:t>
        <a:bodyPr/>
        <a:lstStyle/>
        <a:p>
          <a:r>
            <a:rPr lang="en-US" sz="1400" dirty="0"/>
            <a:t>Understand </a:t>
          </a:r>
        </a:p>
        <a:p>
          <a:r>
            <a:rPr lang="en-US" sz="1400" dirty="0"/>
            <a:t>(root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custT="1"/>
      <dgm:spPr/>
      <dgm:t>
        <a:bodyPr/>
        <a:lstStyle/>
        <a:p>
          <a:endParaRPr lang="en-US" sz="1100"/>
        </a:p>
      </dgm:t>
    </dgm:pt>
    <dgm:pt modelId="{B191545B-C2EF-D549-93F3-60F7B477C592}">
      <dgm:prSet phldrT="[Text]" custT="1"/>
      <dgm:spPr/>
      <dgm:t>
        <a:bodyPr/>
        <a:lstStyle/>
        <a:p>
          <a:r>
            <a:rPr lang="en-US" sz="1400" dirty="0"/>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custT="1"/>
      <dgm:spPr/>
      <dgm:t>
        <a:bodyPr/>
        <a:lstStyle/>
        <a:p>
          <a:endParaRPr lang="en-US" sz="1100"/>
        </a:p>
      </dgm:t>
    </dgm:pt>
    <dgm:pt modelId="{9B490C4E-018E-4E4C-9123-6DEC25A017B8}">
      <dgm:prSet phldrT="[Text]" custT="1"/>
      <dgm:spPr/>
      <dgm:t>
        <a:bodyPr/>
        <a:lstStyle/>
        <a:p>
          <a:r>
            <a:rPr lang="en-US" sz="1400" dirty="0"/>
            <a:t>Measure/</a:t>
          </a:r>
          <a:br>
            <a:rPr lang="en-US" sz="1400" dirty="0"/>
          </a:br>
          <a:r>
            <a:rPr lang="en-US" sz="1400"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custT="1"/>
      <dgm:spPr/>
      <dgm:t>
        <a:bodyPr/>
        <a:lstStyle/>
        <a:p>
          <a:endParaRPr lang="en-US" sz="1100"/>
        </a:p>
      </dgm:t>
    </dgm:pt>
    <dgm:pt modelId="{F987D459-6E09-684C-8F26-50EC6B3426A1}">
      <dgm:prSet phldrT="[Text]" custT="1"/>
      <dgm:spPr/>
      <dgm:t>
        <a:bodyPr/>
        <a:lstStyle/>
        <a:p>
          <a:r>
            <a:rPr lang="en-US" sz="1400" dirty="0"/>
            <a:t>Mitigate </a:t>
          </a:r>
        </a:p>
        <a:p>
          <a:r>
            <a:rPr lang="en-US" sz="1400"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custT="1"/>
      <dgm:spPr/>
      <dgm:t>
        <a:bodyPr/>
        <a:lstStyle/>
        <a:p>
          <a:endParaRPr lang="en-US" sz="1100"/>
        </a:p>
      </dgm:t>
    </dgm:pt>
    <dgm:pt modelId="{9DD172E8-7491-784E-A583-359EB46D415E}">
      <dgm:prSet phldrT="[Text]" custT="1"/>
      <dgm:spPr/>
      <dgm:t>
        <a:bodyPr/>
        <a:lstStyle/>
        <a:p>
          <a:r>
            <a:rPr lang="en-US" sz="1400" dirty="0"/>
            <a:t>Monitor/</a:t>
          </a:r>
        </a:p>
        <a:p>
          <a:r>
            <a:rPr lang="en-US" sz="1400"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sz="3200"/>
        </a:p>
      </dgm:t>
    </dgm:pt>
    <dgm:pt modelId="{7BBE13E3-E421-4145-AB70-B96F650DFBB6}" type="pres">
      <dgm:prSet presAssocID="{4BCC87F2-31DE-084A-96EF-66EA745718C1}" presName="Name0" presStyleCnt="0">
        <dgm:presLayoutVars>
          <dgm:dir/>
          <dgm:resizeHandles val="exact"/>
        </dgm:presLayoutVars>
      </dgm:prSet>
      <dgm:spPr/>
    </dgm:pt>
    <dgm:pt modelId="{F8B96D9C-2BA0-EF4A-A583-8168629764AC}" type="pres">
      <dgm:prSet presAssocID="{BB4C69D5-F74A-DE42-A4A9-9743A043B897}" presName="node" presStyleLbl="node1" presStyleIdx="0" presStyleCnt="6" custLinFactNeighborX="16792" custLinFactNeighborY="1399">
        <dgm:presLayoutVars>
          <dgm:bulletEnabled val="1"/>
        </dgm:presLayoutVars>
      </dgm:prSet>
      <dgm:spPr/>
    </dgm:pt>
    <dgm:pt modelId="{B92F8C7D-3B01-B44D-B38A-500A1C155DB2}" type="pres">
      <dgm:prSet presAssocID="{B2CAD2C6-08C9-DA49-8168-CBE4E2AFD68C}" presName="sibTrans" presStyleLbl="sibTrans2D1" presStyleIdx="0" presStyleCnt="5"/>
      <dgm:spPr/>
    </dgm:pt>
    <dgm:pt modelId="{C559950D-B5ED-2148-ADF2-0269020A7764}" type="pres">
      <dgm:prSet presAssocID="{B2CAD2C6-08C9-DA49-8168-CBE4E2AFD68C}" presName="connectorText" presStyleLbl="sibTrans2D1" presStyleIdx="0" presStyleCnt="5"/>
      <dgm:spPr/>
    </dgm:pt>
    <dgm:pt modelId="{CDA4F1D8-3380-6543-8E3A-3CF88CC10825}" type="pres">
      <dgm:prSet presAssocID="{9B490C4E-018E-4E4C-9123-6DEC25A017B8}" presName="node" presStyleLbl="node1" presStyleIdx="1" presStyleCnt="6">
        <dgm:presLayoutVars>
          <dgm:bulletEnabled val="1"/>
        </dgm:presLayoutVars>
      </dgm:prSet>
      <dgm:spPr/>
    </dgm:pt>
    <dgm:pt modelId="{9C732234-CA65-024C-9B34-A5696972D5D3}" type="pres">
      <dgm:prSet presAssocID="{360C0EBC-C8A7-7D48-BB21-C963F33A394E}" presName="sibTrans" presStyleLbl="sibTrans2D1" presStyleIdx="1" presStyleCnt="5"/>
      <dgm:spPr/>
    </dgm:pt>
    <dgm:pt modelId="{6B30B996-9D1E-7B4E-AA9E-A29DE67AC157}" type="pres">
      <dgm:prSet presAssocID="{360C0EBC-C8A7-7D48-BB21-C963F33A394E}" presName="connectorText" presStyleLbl="sibTrans2D1" presStyleIdx="1" presStyleCnt="5"/>
      <dgm:spPr/>
    </dgm:pt>
    <dgm:pt modelId="{C3C6B027-E303-7C4C-897C-237EA8D18A0E}" type="pres">
      <dgm:prSet presAssocID="{CBA922D8-5A20-0B47-B379-00EAF02AFB79}" presName="node" presStyleLbl="node1" presStyleIdx="2" presStyleCnt="6" custLinFactNeighborX="18557" custLinFactNeighborY="1375">
        <dgm:presLayoutVars>
          <dgm:bulletEnabled val="1"/>
        </dgm:presLayoutVars>
      </dgm:prSet>
      <dgm:spPr/>
    </dgm:pt>
    <dgm:pt modelId="{DE6DD485-BFDA-6E4E-8BCF-22F24DF6D589}" type="pres">
      <dgm:prSet presAssocID="{C4374117-257B-564E-A016-889E968E4EC5}" presName="sibTrans" presStyleLbl="sibTrans2D1" presStyleIdx="2" presStyleCnt="5"/>
      <dgm:spPr/>
    </dgm:pt>
    <dgm:pt modelId="{8A5292E6-0228-3B4A-B7C6-70E8ADB6BD97}" type="pres">
      <dgm:prSet presAssocID="{C4374117-257B-564E-A016-889E968E4EC5}" presName="connectorText" presStyleLbl="sibTrans2D1" presStyleIdx="2" presStyleCnt="5"/>
      <dgm:spPr/>
    </dgm:pt>
    <dgm:pt modelId="{60E37508-6411-604B-8DBA-760B81F0E2D3}" type="pres">
      <dgm:prSet presAssocID="{B191545B-C2EF-D549-93F3-60F7B477C592}" presName="node" presStyleLbl="node1" presStyleIdx="3" presStyleCnt="6">
        <dgm:presLayoutVars>
          <dgm:bulletEnabled val="1"/>
        </dgm:presLayoutVars>
      </dgm:prSet>
      <dgm:spPr/>
    </dgm:pt>
    <dgm:pt modelId="{3D59C0F9-B08D-E944-A836-3BF05BE248DD}" type="pres">
      <dgm:prSet presAssocID="{5EDFFF77-F75C-4448-A469-F6EEE870B8CB}" presName="sibTrans" presStyleLbl="sibTrans2D1" presStyleIdx="3" presStyleCnt="5"/>
      <dgm:spPr/>
    </dgm:pt>
    <dgm:pt modelId="{243E18DB-5223-D841-8D8E-48DEF744B7F7}" type="pres">
      <dgm:prSet presAssocID="{5EDFFF77-F75C-4448-A469-F6EEE870B8CB}" presName="connectorText" presStyleLbl="sibTrans2D1" presStyleIdx="3" presStyleCnt="5"/>
      <dgm:spPr/>
    </dgm:pt>
    <dgm:pt modelId="{3F4BD0A4-DF20-BE49-91A2-FD204F4CE189}" type="pres">
      <dgm:prSet presAssocID="{F987D459-6E09-684C-8F26-50EC6B3426A1}" presName="node" presStyleLbl="node1" presStyleIdx="4" presStyleCnt="6">
        <dgm:presLayoutVars>
          <dgm:bulletEnabled val="1"/>
        </dgm:presLayoutVars>
      </dgm:prSet>
      <dgm:spPr/>
    </dgm:pt>
    <dgm:pt modelId="{64528E2D-03DA-6D44-8083-2092EAD3F91F}" type="pres">
      <dgm:prSet presAssocID="{13F84776-5A3C-EF45-962B-D4DCFC349173}" presName="sibTrans" presStyleLbl="sibTrans2D1" presStyleIdx="4" presStyleCnt="5"/>
      <dgm:spPr/>
    </dgm:pt>
    <dgm:pt modelId="{36083158-371E-E140-A4C2-00E672126AB7}" type="pres">
      <dgm:prSet presAssocID="{13F84776-5A3C-EF45-962B-D4DCFC349173}" presName="connectorText" presStyleLbl="sibTrans2D1" presStyleIdx="4" presStyleCnt="5"/>
      <dgm:spPr/>
    </dgm:pt>
    <dgm:pt modelId="{20A0D0ED-3A87-0F4E-BC1E-2CDFA0CDB7AB}" type="pres">
      <dgm:prSet presAssocID="{9DD172E8-7491-784E-A583-359EB46D415E}" presName="node" presStyleLbl="node1" presStyleIdx="5" presStyleCnt="6">
        <dgm:presLayoutVars>
          <dgm:bulletEnabled val="1"/>
        </dgm:presLayoutVars>
      </dgm:prSet>
      <dgm:spPr/>
    </dgm:pt>
  </dgm:ptLst>
  <dgm:cxnLst>
    <dgm:cxn modelId="{2D109605-FAFD-9D4B-A0EF-6814E6EB63F6}" type="presOf" srcId="{9DD172E8-7491-784E-A583-359EB46D415E}" destId="{20A0D0ED-3A87-0F4E-BC1E-2CDFA0CDB7AB}"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942DB09-CFE6-F44C-BE16-B5417F4EBC8D}" type="presOf" srcId="{9B490C4E-018E-4E4C-9123-6DEC25A017B8}" destId="{CDA4F1D8-3380-6543-8E3A-3CF88CC10825}" srcOrd="0" destOrd="0" presId="urn:microsoft.com/office/officeart/2005/8/layout/process1"/>
    <dgm:cxn modelId="{8B778D0D-2C90-0C4D-8419-102593FA873A}" srcId="{4BCC87F2-31DE-084A-96EF-66EA745718C1}" destId="{9B490C4E-018E-4E4C-9123-6DEC25A017B8}" srcOrd="1" destOrd="0" parTransId="{D5B62046-EBD9-444F-B22E-A150B68A377D}" sibTransId="{360C0EBC-C8A7-7D48-BB21-C963F33A394E}"/>
    <dgm:cxn modelId="{EB804424-356F-094A-9FF1-9D1B60663ED0}" type="presOf" srcId="{C4374117-257B-564E-A016-889E968E4EC5}" destId="{8A5292E6-0228-3B4A-B7C6-70E8ADB6BD97}" srcOrd="1" destOrd="0" presId="urn:microsoft.com/office/officeart/2005/8/layout/process1"/>
    <dgm:cxn modelId="{C531D826-EF17-1849-A6A0-BF24680C0D8D}" type="presOf" srcId="{360C0EBC-C8A7-7D48-BB21-C963F33A394E}" destId="{6B30B996-9D1E-7B4E-AA9E-A29DE67AC157}" srcOrd="1" destOrd="0" presId="urn:microsoft.com/office/officeart/2005/8/layout/process1"/>
    <dgm:cxn modelId="{789D912D-C5F1-6A4A-8A33-4BA01C2C62D6}" type="presOf" srcId="{5EDFFF77-F75C-4448-A469-F6EEE870B8CB}" destId="{3D59C0F9-B08D-E944-A836-3BF05BE248DD}" srcOrd="0" destOrd="0" presId="urn:microsoft.com/office/officeart/2005/8/layout/process1"/>
    <dgm:cxn modelId="{62E75C4A-B2D2-A048-A747-D63EA8BE9B6E}" type="presOf" srcId="{5EDFFF77-F75C-4448-A469-F6EEE870B8CB}" destId="{243E18DB-5223-D841-8D8E-48DEF744B7F7}" srcOrd="1" destOrd="0" presId="urn:microsoft.com/office/officeart/2005/8/layout/process1"/>
    <dgm:cxn modelId="{888E8E5B-F3D1-D64E-931E-0700E68BEF3F}" type="presOf" srcId="{360C0EBC-C8A7-7D48-BB21-C963F33A394E}" destId="{9C732234-CA65-024C-9B34-A5696972D5D3}" srcOrd="0" destOrd="0" presId="urn:microsoft.com/office/officeart/2005/8/layout/process1"/>
    <dgm:cxn modelId="{5072BC61-2BA3-A449-9158-11CF3EF26B11}" type="presOf" srcId="{B2CAD2C6-08C9-DA49-8168-CBE4E2AFD68C}" destId="{C559950D-B5ED-2148-ADF2-0269020A7764}" srcOrd="1"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8D81AA7C-DAE8-2749-83F3-5C62A5717651}" type="presOf" srcId="{13F84776-5A3C-EF45-962B-D4DCFC349173}" destId="{36083158-371E-E140-A4C2-00E672126AB7}" srcOrd="1" destOrd="0" presId="urn:microsoft.com/office/officeart/2005/8/layout/process1"/>
    <dgm:cxn modelId="{72A80084-1425-0A46-A74C-B1F5483BE283}" type="presOf" srcId="{B191545B-C2EF-D549-93F3-60F7B477C592}" destId="{60E37508-6411-604B-8DBA-760B81F0E2D3}" srcOrd="0" destOrd="0" presId="urn:microsoft.com/office/officeart/2005/8/layout/process1"/>
    <dgm:cxn modelId="{9E25FF85-ED79-4743-8A49-0C341B0C37D5}" type="presOf" srcId="{C4374117-257B-564E-A016-889E968E4EC5}" destId="{DE6DD485-BFDA-6E4E-8BCF-22F24DF6D589}" srcOrd="0" destOrd="0" presId="urn:microsoft.com/office/officeart/2005/8/layout/process1"/>
    <dgm:cxn modelId="{532D238E-3303-DB4F-B230-3D14E2142313}" type="presOf" srcId="{13F84776-5A3C-EF45-962B-D4DCFC349173}" destId="{64528E2D-03DA-6D44-8083-2092EAD3F91F}" srcOrd="0" destOrd="0" presId="urn:microsoft.com/office/officeart/2005/8/layout/process1"/>
    <dgm:cxn modelId="{E9069BA6-426E-C846-8615-D5B35668FF1C}" type="presOf" srcId="{CBA922D8-5A20-0B47-B379-00EAF02AFB79}" destId="{C3C6B027-E303-7C4C-897C-237EA8D18A0E}" srcOrd="0" destOrd="0" presId="urn:microsoft.com/office/officeart/2005/8/layout/process1"/>
    <dgm:cxn modelId="{5A87FAA9-E0A1-4E48-BF68-FE50E421C652}" type="presOf" srcId="{BB4C69D5-F74A-DE42-A4A9-9743A043B897}" destId="{F8B96D9C-2BA0-EF4A-A583-8168629764AC}" srcOrd="0" destOrd="0" presId="urn:microsoft.com/office/officeart/2005/8/layout/process1"/>
    <dgm:cxn modelId="{C9FA75AA-4E00-744E-94B3-7511EE38AE78}" type="presOf" srcId="{4BCC87F2-31DE-084A-96EF-66EA745718C1}" destId="{7BBE13E3-E421-4145-AB70-B96F650DFBB6}"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CD9A2FC8-6C08-3941-AB0D-0D4C68DDD55F}" srcId="{4BCC87F2-31DE-084A-96EF-66EA745718C1}" destId="{B191545B-C2EF-D549-93F3-60F7B477C592}" srcOrd="3" destOrd="0" parTransId="{A3DD6BDD-B309-5E40-B3DE-934BCD3FAE8F}" sibTransId="{5EDFFF77-F75C-4448-A469-F6EEE870B8CB}"/>
    <dgm:cxn modelId="{ED98C4E9-AFB9-BF46-B0A9-69A2624BA3F9}" type="presOf" srcId="{F987D459-6E09-684C-8F26-50EC6B3426A1}" destId="{3F4BD0A4-DF20-BE49-91A2-FD204F4CE189}"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9BC000F0-66FB-7D48-86C3-5ABD150B9F19}" type="presOf" srcId="{B2CAD2C6-08C9-DA49-8168-CBE4E2AFD68C}" destId="{B92F8C7D-3B01-B44D-B38A-500A1C155DB2}" srcOrd="0" destOrd="0" presId="urn:microsoft.com/office/officeart/2005/8/layout/process1"/>
    <dgm:cxn modelId="{EAD2D4C1-41EA-0C4D-92CE-4E84BCC2C82F}" type="presParOf" srcId="{7BBE13E3-E421-4145-AB70-B96F650DFBB6}" destId="{F8B96D9C-2BA0-EF4A-A583-8168629764AC}" srcOrd="0" destOrd="0" presId="urn:microsoft.com/office/officeart/2005/8/layout/process1"/>
    <dgm:cxn modelId="{EF605019-9AA3-4F4D-9807-D8F517A186A8}" type="presParOf" srcId="{7BBE13E3-E421-4145-AB70-B96F650DFBB6}" destId="{B92F8C7D-3B01-B44D-B38A-500A1C155DB2}" srcOrd="1" destOrd="0" presId="urn:microsoft.com/office/officeart/2005/8/layout/process1"/>
    <dgm:cxn modelId="{E38351B2-7C3D-A046-8784-FD5A6980C05F}" type="presParOf" srcId="{B92F8C7D-3B01-B44D-B38A-500A1C155DB2}" destId="{C559950D-B5ED-2148-ADF2-0269020A7764}" srcOrd="0" destOrd="0" presId="urn:microsoft.com/office/officeart/2005/8/layout/process1"/>
    <dgm:cxn modelId="{A3DBB5F5-84C9-E94F-998C-4D38AFCC22C3}" type="presParOf" srcId="{7BBE13E3-E421-4145-AB70-B96F650DFBB6}" destId="{CDA4F1D8-3380-6543-8E3A-3CF88CC10825}" srcOrd="2" destOrd="0" presId="urn:microsoft.com/office/officeart/2005/8/layout/process1"/>
    <dgm:cxn modelId="{45AB9FDF-0961-5E41-9886-345923797760}" type="presParOf" srcId="{7BBE13E3-E421-4145-AB70-B96F650DFBB6}" destId="{9C732234-CA65-024C-9B34-A5696972D5D3}" srcOrd="3" destOrd="0" presId="urn:microsoft.com/office/officeart/2005/8/layout/process1"/>
    <dgm:cxn modelId="{FFDC483B-ABBB-1A47-B37B-4018F784396B}" type="presParOf" srcId="{9C732234-CA65-024C-9B34-A5696972D5D3}" destId="{6B30B996-9D1E-7B4E-AA9E-A29DE67AC157}" srcOrd="0" destOrd="0" presId="urn:microsoft.com/office/officeart/2005/8/layout/process1"/>
    <dgm:cxn modelId="{051A5E55-1C98-BF49-BDE6-E71BEE1DDD69}" type="presParOf" srcId="{7BBE13E3-E421-4145-AB70-B96F650DFBB6}" destId="{C3C6B027-E303-7C4C-897C-237EA8D18A0E}" srcOrd="4" destOrd="0" presId="urn:microsoft.com/office/officeart/2005/8/layout/process1"/>
    <dgm:cxn modelId="{13E7431D-04BF-5749-B496-BCD1DB45191B}" type="presParOf" srcId="{7BBE13E3-E421-4145-AB70-B96F650DFBB6}" destId="{DE6DD485-BFDA-6E4E-8BCF-22F24DF6D589}" srcOrd="5" destOrd="0" presId="urn:microsoft.com/office/officeart/2005/8/layout/process1"/>
    <dgm:cxn modelId="{5D0656AA-8068-D243-B261-C5A8687759CD}" type="presParOf" srcId="{DE6DD485-BFDA-6E4E-8BCF-22F24DF6D589}" destId="{8A5292E6-0228-3B4A-B7C6-70E8ADB6BD97}" srcOrd="0" destOrd="0" presId="urn:microsoft.com/office/officeart/2005/8/layout/process1"/>
    <dgm:cxn modelId="{87DBF913-6258-4B4C-8773-9FA63DA830B3}" type="presParOf" srcId="{7BBE13E3-E421-4145-AB70-B96F650DFBB6}" destId="{60E37508-6411-604B-8DBA-760B81F0E2D3}" srcOrd="6" destOrd="0" presId="urn:microsoft.com/office/officeart/2005/8/layout/process1"/>
    <dgm:cxn modelId="{2F917A25-C40B-394F-A760-20E9EC81E06A}" type="presParOf" srcId="{7BBE13E3-E421-4145-AB70-B96F650DFBB6}" destId="{3D59C0F9-B08D-E944-A836-3BF05BE248DD}" srcOrd="7" destOrd="0" presId="urn:microsoft.com/office/officeart/2005/8/layout/process1"/>
    <dgm:cxn modelId="{5EA2231E-10A1-0B48-8CC9-47CB30D43A6B}" type="presParOf" srcId="{3D59C0F9-B08D-E944-A836-3BF05BE248DD}" destId="{243E18DB-5223-D841-8D8E-48DEF744B7F7}" srcOrd="0" destOrd="0" presId="urn:microsoft.com/office/officeart/2005/8/layout/process1"/>
    <dgm:cxn modelId="{DDD8AC94-3FB1-3B4A-A353-A67D060F66FA}" type="presParOf" srcId="{7BBE13E3-E421-4145-AB70-B96F650DFBB6}" destId="{3F4BD0A4-DF20-BE49-91A2-FD204F4CE189}" srcOrd="8" destOrd="0" presId="urn:microsoft.com/office/officeart/2005/8/layout/process1"/>
    <dgm:cxn modelId="{7D8EC391-63A1-A44D-A292-BE618E9DA3EF}" type="presParOf" srcId="{7BBE13E3-E421-4145-AB70-B96F650DFBB6}" destId="{64528E2D-03DA-6D44-8083-2092EAD3F91F}" srcOrd="9" destOrd="0" presId="urn:microsoft.com/office/officeart/2005/8/layout/process1"/>
    <dgm:cxn modelId="{3C926D9B-B226-CD4E-AEFA-FD54B69C469A}" type="presParOf" srcId="{64528E2D-03DA-6D44-8083-2092EAD3F91F}" destId="{36083158-371E-E140-A4C2-00E672126AB7}" srcOrd="0" destOrd="0" presId="urn:microsoft.com/office/officeart/2005/8/layout/process1"/>
    <dgm:cxn modelId="{E00217C6-97DD-4940-B65D-2496F9D57BDD}" type="presParOf" srcId="{7BBE13E3-E421-4145-AB70-B96F650DFBB6}" destId="{20A0D0ED-3A87-0F4E-BC1E-2CDFA0CDB7A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6D9C-2BA0-EF4A-A583-8168629764AC}">
      <dsp:nvSpPr>
        <dsp:cNvPr id="0" name=""/>
        <dsp:cNvSpPr/>
      </dsp:nvSpPr>
      <dsp:spPr>
        <a:xfrm>
          <a:off x="100570" y="1870547"/>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(equity)</a:t>
          </a:r>
        </a:p>
      </dsp:txBody>
      <dsp:txXfrm>
        <a:off x="126882" y="1896859"/>
        <a:ext cx="1444666" cy="845750"/>
      </dsp:txXfrm>
    </dsp:sp>
    <dsp:sp modelId="{B92F8C7D-3B01-B44D-B38A-500A1C155DB2}">
      <dsp:nvSpPr>
        <dsp:cNvPr id="0" name=""/>
        <dsp:cNvSpPr/>
      </dsp:nvSpPr>
      <dsp:spPr>
        <a:xfrm rot="21578350">
          <a:off x="1722444" y="2127739"/>
          <a:ext cx="264128"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22445" y="2202255"/>
        <a:ext cx="184890" cy="222796"/>
      </dsp:txXfrm>
    </dsp:sp>
    <dsp:sp modelId="{CDA4F1D8-3380-6543-8E3A-3CF88CC10825}">
      <dsp:nvSpPr>
        <dsp:cNvPr id="0" name=""/>
        <dsp:cNvSpPr/>
      </dsp:nvSpPr>
      <dsp:spPr>
        <a:xfrm>
          <a:off x="2096206"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Measure/</a:t>
          </a:r>
          <a:br>
            <a:rPr lang="en-US" sz="1400" kern="1200" dirty="0"/>
          </a:br>
          <a:r>
            <a:rPr lang="en-US" sz="1400" kern="1200" dirty="0"/>
            <a:t>Detect (bias)</a:t>
          </a:r>
        </a:p>
      </dsp:txBody>
      <dsp:txXfrm>
        <a:off x="2122518" y="1884291"/>
        <a:ext cx="1444666" cy="845750"/>
      </dsp:txXfrm>
    </dsp:sp>
    <dsp:sp modelId="{9C732234-CA65-024C-9B34-A5696972D5D3}">
      <dsp:nvSpPr>
        <dsp:cNvPr id="0" name=""/>
        <dsp:cNvSpPr/>
      </dsp:nvSpPr>
      <dsp:spPr>
        <a:xfrm rot="19238">
          <a:off x="3771008" y="2127738"/>
          <a:ext cx="376336"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771009" y="2201692"/>
        <a:ext cx="264938" cy="222796"/>
      </dsp:txXfrm>
    </dsp:sp>
    <dsp:sp modelId="{C3C6B027-E303-7C4C-897C-237EA8D18A0E}">
      <dsp:nvSpPr>
        <dsp:cNvPr id="0" name=""/>
        <dsp:cNvSpPr/>
      </dsp:nvSpPr>
      <dsp:spPr>
        <a:xfrm>
          <a:off x="4303554" y="1870331"/>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Understand </a:t>
          </a:r>
        </a:p>
        <a:p>
          <a:pPr marL="0" lvl="0" indent="0" algn="ctr" defTabSz="622300">
            <a:lnSpc>
              <a:spcPct val="90000"/>
            </a:lnSpc>
            <a:spcBef>
              <a:spcPct val="0"/>
            </a:spcBef>
            <a:spcAft>
              <a:spcPct val="35000"/>
            </a:spcAft>
            <a:buNone/>
          </a:pPr>
          <a:r>
            <a:rPr lang="en-US" sz="1400" kern="1200" dirty="0"/>
            <a:t>(root causes)</a:t>
          </a:r>
        </a:p>
      </dsp:txBody>
      <dsp:txXfrm>
        <a:off x="4329866" y="1896643"/>
        <a:ext cx="1444666" cy="845750"/>
      </dsp:txXfrm>
    </dsp:sp>
    <dsp:sp modelId="{DE6DD485-BFDA-6E4E-8BCF-22F24DF6D589}">
      <dsp:nvSpPr>
        <dsp:cNvPr id="0" name=""/>
        <dsp:cNvSpPr/>
      </dsp:nvSpPr>
      <dsp:spPr>
        <a:xfrm rot="21578608">
          <a:off x="5922786" y="2127633"/>
          <a:ext cx="2585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22787" y="2202140"/>
        <a:ext cx="180968" cy="222796"/>
      </dsp:txXfrm>
    </dsp:sp>
    <dsp:sp modelId="{60E37508-6411-604B-8DBA-760B81F0E2D3}">
      <dsp:nvSpPr>
        <dsp:cNvPr id="0" name=""/>
        <dsp:cNvSpPr/>
      </dsp:nvSpPr>
      <dsp:spPr>
        <a:xfrm>
          <a:off x="6288620"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Improve (fairness)</a:t>
          </a:r>
        </a:p>
      </dsp:txBody>
      <dsp:txXfrm>
        <a:off x="6314932" y="1884291"/>
        <a:ext cx="1444666" cy="845750"/>
      </dsp:txXfrm>
    </dsp:sp>
    <dsp:sp modelId="{3D59C0F9-B08D-E944-A836-3BF05BE248DD}">
      <dsp:nvSpPr>
        <dsp:cNvPr id="0" name=""/>
        <dsp:cNvSpPr/>
      </dsp:nvSpPr>
      <dsp:spPr>
        <a:xfrm>
          <a:off x="7935640" y="2121502"/>
          <a:ext cx="3174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935640" y="2195768"/>
        <a:ext cx="222198" cy="222796"/>
      </dsp:txXfrm>
    </dsp:sp>
    <dsp:sp modelId="{3F4BD0A4-DF20-BE49-91A2-FD204F4CE189}">
      <dsp:nvSpPr>
        <dsp:cNvPr id="0" name=""/>
        <dsp:cNvSpPr/>
      </dsp:nvSpPr>
      <dsp:spPr>
        <a:xfrm>
          <a:off x="8384827"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Mitigate </a:t>
          </a:r>
        </a:p>
        <a:p>
          <a:pPr marL="0" lvl="0" indent="0" algn="ctr" defTabSz="622300">
            <a:lnSpc>
              <a:spcPct val="90000"/>
            </a:lnSpc>
            <a:spcBef>
              <a:spcPct val="0"/>
            </a:spcBef>
            <a:spcAft>
              <a:spcPct val="35000"/>
            </a:spcAft>
            <a:buNone/>
          </a:pPr>
          <a:r>
            <a:rPr lang="en-US" sz="1400" kern="1200" dirty="0"/>
            <a:t>(the impact)</a:t>
          </a:r>
        </a:p>
      </dsp:txBody>
      <dsp:txXfrm>
        <a:off x="8411139" y="1884291"/>
        <a:ext cx="1444666" cy="845750"/>
      </dsp:txXfrm>
    </dsp:sp>
    <dsp:sp modelId="{64528E2D-03DA-6D44-8083-2092EAD3F91F}">
      <dsp:nvSpPr>
        <dsp:cNvPr id="0" name=""/>
        <dsp:cNvSpPr/>
      </dsp:nvSpPr>
      <dsp:spPr>
        <a:xfrm>
          <a:off x="10031847" y="2121502"/>
          <a:ext cx="317425" cy="3713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031847" y="2195768"/>
        <a:ext cx="222198" cy="222796"/>
      </dsp:txXfrm>
    </dsp:sp>
    <dsp:sp modelId="{20A0D0ED-3A87-0F4E-BC1E-2CDFA0CDB7AB}">
      <dsp:nvSpPr>
        <dsp:cNvPr id="0" name=""/>
        <dsp:cNvSpPr/>
      </dsp:nvSpPr>
      <dsp:spPr>
        <a:xfrm>
          <a:off x="10481034" y="1857979"/>
          <a:ext cx="1497290" cy="8983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a:t>
          </a:r>
        </a:p>
        <a:p>
          <a:pPr marL="0" lvl="0" indent="0" algn="ctr" defTabSz="622300">
            <a:lnSpc>
              <a:spcPct val="90000"/>
            </a:lnSpc>
            <a:spcBef>
              <a:spcPct val="0"/>
            </a:spcBef>
            <a:spcAft>
              <a:spcPct val="35000"/>
            </a:spcAft>
            <a:buNone/>
          </a:pPr>
          <a:r>
            <a:rPr lang="en-US" sz="1400" kern="1200" dirty="0"/>
            <a:t>Evaluate</a:t>
          </a:r>
        </a:p>
      </dsp:txBody>
      <dsp:txXfrm>
        <a:off x="10507346" y="1884291"/>
        <a:ext cx="1444666" cy="8457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14</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87996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D5BA44-A61D-4421-ACA6-B7686A6518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5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11/9/21</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11/9/21</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39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B2C05-A716-344A-9F01-3EA8CDF60450}"/>
              </a:ext>
            </a:extLst>
          </p:cNvPr>
          <p:cNvSpPr>
            <a:spLocks noGrp="1"/>
          </p:cNvSpPr>
          <p:nvPr>
            <p:ph type="title"/>
          </p:nvPr>
        </p:nvSpPr>
        <p:spPr/>
        <p:txBody>
          <a:bodyPr/>
          <a:lstStyle/>
          <a:p>
            <a:endParaRPr lang="en-US"/>
          </a:p>
        </p:txBody>
      </p:sp>
      <p:sp>
        <p:nvSpPr>
          <p:cNvPr id="2" name="Content Placeholder 1">
            <a:extLst>
              <a:ext uri="{FF2B5EF4-FFF2-40B4-BE49-F238E27FC236}">
                <a16:creationId xmlns:a16="http://schemas.microsoft.com/office/drawing/2014/main" id="{63174CA3-C84F-6440-AECD-D01FC5E1E32E}"/>
              </a:ext>
            </a:extLst>
          </p:cNvPr>
          <p:cNvSpPr>
            <a:spLocks noGrp="1"/>
          </p:cNvSpPr>
          <p:nvPr>
            <p:ph type="body" idx="1"/>
          </p:nvPr>
        </p:nvSpPr>
        <p:spPr>
          <a:xfrm>
            <a:off x="415600" y="1151400"/>
            <a:ext cx="11360700" cy="4555200"/>
          </a:xfrm>
        </p:spPr>
        <p:txBody>
          <a:bodyPr/>
          <a:lstStyle/>
          <a:p>
            <a:pPr marL="533383" indent="-380990">
              <a:buSzPts val="1800"/>
            </a:pPr>
            <a:r>
              <a:rPr lang="en-US" dirty="0">
                <a:solidFill>
                  <a:schemeClr val="tx1"/>
                </a:solidFill>
              </a:rPr>
              <a:t>How do we build AI systems that are fair and lead to equity?</a:t>
            </a:r>
          </a:p>
          <a:p>
            <a:pPr marL="833414" lvl="1" indent="-380990">
              <a:spcBef>
                <a:spcPts val="0"/>
              </a:spcBef>
              <a:buSzPts val="1800"/>
            </a:pPr>
            <a:r>
              <a:rPr lang="en-US" dirty="0">
                <a:solidFill>
                  <a:schemeClr val="tx1"/>
                </a:solidFill>
              </a:rPr>
              <a:t>What do we mean by equity?</a:t>
            </a:r>
          </a:p>
          <a:p>
            <a:pPr marL="833414" lvl="1" indent="-380990">
              <a:spcBef>
                <a:spcPts val="0"/>
              </a:spcBef>
              <a:buSzPts val="1800"/>
            </a:pPr>
            <a:r>
              <a:rPr lang="en-US" dirty="0">
                <a:solidFill>
                  <a:schemeClr val="tx1"/>
                </a:solidFill>
              </a:rPr>
              <a:t>How do we balance equity with other goals? Efficiency? Effectiveness?</a:t>
            </a:r>
          </a:p>
          <a:p>
            <a:pPr marL="833414" lvl="1" indent="-380990">
              <a:spcBef>
                <a:spcPts val="0"/>
              </a:spcBef>
              <a:buSzPts val="1800"/>
            </a:pPr>
            <a:r>
              <a:rPr lang="en-US" dirty="0">
                <a:solidFill>
                  <a:schemeClr val="tx1"/>
                </a:solidFill>
              </a:rPr>
              <a:t>Who do we want to be fair to? At what expense?</a:t>
            </a:r>
            <a:br>
              <a:rPr lang="en-US" dirty="0">
                <a:solidFill>
                  <a:schemeClr val="tx1"/>
                </a:solidFill>
              </a:rPr>
            </a:br>
            <a:endParaRPr lang="en-US" dirty="0">
              <a:solidFill>
                <a:schemeClr val="tx1"/>
              </a:solidFill>
            </a:endParaRPr>
          </a:p>
          <a:p>
            <a:pPr marL="533383" indent="-380990">
              <a:buSzPts val="1800"/>
            </a:pPr>
            <a:r>
              <a:rPr lang="en-US" dirty="0">
                <a:solidFill>
                  <a:schemeClr val="tx1"/>
                </a:solidFill>
              </a:rPr>
              <a:t>How do we define fairness?</a:t>
            </a:r>
          </a:p>
          <a:p>
            <a:pPr marL="833414" lvl="1" indent="-380990">
              <a:spcBef>
                <a:spcPts val="0"/>
              </a:spcBef>
              <a:buSzPts val="1800"/>
            </a:pPr>
            <a:r>
              <a:rPr lang="en-US" dirty="0">
                <a:solidFill>
                  <a:schemeClr val="tx1"/>
                </a:solidFill>
              </a:rPr>
              <a:t>Connecting equity goals in policy domains to “achievable” fairness metrics</a:t>
            </a:r>
          </a:p>
          <a:p>
            <a:pPr marL="833414" lvl="1" indent="-380990">
              <a:spcBef>
                <a:spcPts val="0"/>
              </a:spcBef>
              <a:buSzPts val="1800"/>
            </a:pPr>
            <a:r>
              <a:rPr lang="en-US" dirty="0">
                <a:solidFill>
                  <a:schemeClr val="tx1"/>
                </a:solidFill>
              </a:rPr>
              <a:t>Fairness Tree to help policymakers go from equity outcomes to AI models</a:t>
            </a:r>
            <a:br>
              <a:rPr lang="en-US" dirty="0">
                <a:solidFill>
                  <a:schemeClr val="tx1"/>
                </a:solidFill>
              </a:rPr>
            </a:br>
            <a:endParaRPr lang="en-US" dirty="0">
              <a:solidFill>
                <a:schemeClr val="tx1"/>
              </a:solidFill>
            </a:endParaRPr>
          </a:p>
          <a:p>
            <a:pPr marL="533383" indent="-380990">
              <a:buSzPts val="1800"/>
            </a:pPr>
            <a:r>
              <a:rPr lang="en-US" dirty="0">
                <a:solidFill>
                  <a:schemeClr val="tx1"/>
                </a:solidFill>
              </a:rPr>
              <a:t>Measuring Fairness</a:t>
            </a:r>
          </a:p>
          <a:p>
            <a:pPr marL="533383" indent="-380990">
              <a:buSzPts val="1800"/>
            </a:pPr>
            <a:r>
              <a:rPr lang="en-US" dirty="0">
                <a:solidFill>
                  <a:schemeClr val="tx1"/>
                </a:solidFill>
              </a:rPr>
              <a:t>Understanding the root causes of bias</a:t>
            </a:r>
          </a:p>
          <a:p>
            <a:pPr marL="533383" indent="-380990">
              <a:buSzPts val="1800"/>
            </a:pPr>
            <a:r>
              <a:rPr lang="en-US" dirty="0">
                <a:solidFill>
                  <a:schemeClr val="tx1"/>
                </a:solidFill>
              </a:rPr>
              <a:t>Improving the AI systems we develop</a:t>
            </a:r>
          </a:p>
          <a:p>
            <a:pPr marL="533383" indent="-380990">
              <a:buSzPts val="1800"/>
            </a:pPr>
            <a:r>
              <a:rPr lang="en-US" dirty="0">
                <a:solidFill>
                  <a:schemeClr val="tx1"/>
                </a:solidFill>
              </a:rPr>
              <a:t>Mitigating the impact of unfair models to achieve fair outcomes</a:t>
            </a:r>
          </a:p>
          <a:p>
            <a:pPr marL="533383" indent="-380990">
              <a:buSzPts val="1800"/>
            </a:pPr>
            <a:r>
              <a:rPr lang="en-US" dirty="0">
                <a:solidFill>
                  <a:schemeClr val="tx1"/>
                </a:solidFill>
              </a:rPr>
              <a:t>Monitoring and Evaluating </a:t>
            </a:r>
          </a:p>
        </p:txBody>
      </p:sp>
    </p:spTree>
    <p:extLst>
      <p:ext uri="{BB962C8B-B14F-4D97-AF65-F5344CB8AC3E}">
        <p14:creationId xmlns:p14="http://schemas.microsoft.com/office/powerpoint/2010/main" val="370769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800" dirty="0"/>
              <a:t>Common misconceptions in the real world</a:t>
            </a:r>
          </a:p>
        </p:txBody>
      </p:sp>
      <p:sp>
        <p:nvSpPr>
          <p:cNvPr id="2" name="Content Placeholder 1"/>
          <p:cNvSpPr>
            <a:spLocks noGrp="1"/>
          </p:cNvSpPr>
          <p:nvPr>
            <p:ph type="body" idx="1"/>
          </p:nvPr>
        </p:nvSpPr>
        <p:spPr/>
        <p:txBody>
          <a:bodyPr/>
          <a:lstStyle/>
          <a:p>
            <a:r>
              <a:rPr lang="en-US" dirty="0">
                <a:solidFill>
                  <a:schemeClr val="tx1"/>
                </a:solidFill>
              </a:rPr>
              <a:t>If I don’t use race in my analysis/models, then my analysis/models can’t be racist</a:t>
            </a:r>
          </a:p>
          <a:p>
            <a:endParaRPr lang="en-US" dirty="0">
              <a:solidFill>
                <a:schemeClr val="tx1"/>
              </a:solidFill>
            </a:endParaRPr>
          </a:p>
          <a:p>
            <a:r>
              <a:rPr lang="en-US" dirty="0">
                <a:solidFill>
                  <a:schemeClr val="tx1"/>
                </a:solidFill>
              </a:rPr>
              <a:t>If I use race in my models, then those models are always racist</a:t>
            </a:r>
          </a:p>
          <a:p>
            <a:endParaRPr lang="en-US" dirty="0">
              <a:solidFill>
                <a:schemeClr val="tx1"/>
              </a:solidFill>
            </a:endParaRPr>
          </a:p>
          <a:p>
            <a:r>
              <a:rPr lang="en-US" dirty="0">
                <a:solidFill>
                  <a:schemeClr val="tx1"/>
                </a:solidFill>
              </a:rPr>
              <a:t>If my actions aren’t happening on individuals, then I don’t need to worry about bias</a:t>
            </a:r>
          </a:p>
        </p:txBody>
      </p:sp>
    </p:spTree>
    <p:extLst>
      <p:ext uri="{BB962C8B-B14F-4D97-AF65-F5344CB8AC3E}">
        <p14:creationId xmlns:p14="http://schemas.microsoft.com/office/powerpoint/2010/main" val="4174573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CA9E0-8B0B-3940-B21A-EA4C87357869}"/>
              </a:ext>
            </a:extLst>
          </p:cNvPr>
          <p:cNvSpPr>
            <a:spLocks noGrp="1"/>
          </p:cNvSpPr>
          <p:nvPr>
            <p:ph type="title"/>
          </p:nvPr>
        </p:nvSpPr>
        <p:spPr/>
        <p:txBody>
          <a:bodyPr/>
          <a:lstStyle/>
          <a:p>
            <a:r>
              <a:rPr lang="en-US" sz="4800" dirty="0"/>
              <a:t>Equity Audit Framework</a:t>
            </a:r>
          </a:p>
        </p:txBody>
      </p:sp>
      <p:sp>
        <p:nvSpPr>
          <p:cNvPr id="2" name="Text Placeholder 1">
            <a:extLst>
              <a:ext uri="{FF2B5EF4-FFF2-40B4-BE49-F238E27FC236}">
                <a16:creationId xmlns:a16="http://schemas.microsoft.com/office/drawing/2014/main" id="{5DB8425F-A212-3B40-9AA2-180924F514BF}"/>
              </a:ext>
            </a:extLst>
          </p:cNvPr>
          <p:cNvSpPr>
            <a:spLocks noGrp="1"/>
          </p:cNvSpPr>
          <p:nvPr>
            <p:ph type="body" idx="1"/>
          </p:nvPr>
        </p:nvSpPr>
        <p:spPr/>
        <p:txBody>
          <a:bodyPr/>
          <a:lstStyle/>
          <a:p>
            <a:endParaRPr lang="en-US"/>
          </a:p>
        </p:txBody>
      </p:sp>
      <p:graphicFrame>
        <p:nvGraphicFramePr>
          <p:cNvPr id="4" name="Table 3">
            <a:extLst>
              <a:ext uri="{FF2B5EF4-FFF2-40B4-BE49-F238E27FC236}">
                <a16:creationId xmlns:a16="http://schemas.microsoft.com/office/drawing/2014/main" id="{904B8CC5-A5B1-3947-AC09-A5BF47189F86}"/>
              </a:ext>
            </a:extLst>
          </p:cNvPr>
          <p:cNvGraphicFramePr>
            <a:graphicFrameLocks noGrp="1"/>
          </p:cNvGraphicFramePr>
          <p:nvPr/>
        </p:nvGraphicFramePr>
        <p:xfrm>
          <a:off x="633053" y="1619249"/>
          <a:ext cx="10717700" cy="4289501"/>
        </p:xfrm>
        <a:graphic>
          <a:graphicData uri="http://schemas.openxmlformats.org/drawingml/2006/table">
            <a:tbl>
              <a:tblPr bandRow="1">
                <a:tableStyleId>{00A15C55-8517-42AA-B614-E9B94910E393}</a:tableStyleId>
              </a:tblPr>
              <a:tblGrid>
                <a:gridCol w="3713456">
                  <a:extLst>
                    <a:ext uri="{9D8B030D-6E8A-4147-A177-3AD203B41FA5}">
                      <a16:colId xmlns:a16="http://schemas.microsoft.com/office/drawing/2014/main" val="414495954"/>
                    </a:ext>
                  </a:extLst>
                </a:gridCol>
                <a:gridCol w="7004244">
                  <a:extLst>
                    <a:ext uri="{9D8B030D-6E8A-4147-A177-3AD203B41FA5}">
                      <a16:colId xmlns:a16="http://schemas.microsoft.com/office/drawing/2014/main" val="2802282057"/>
                    </a:ext>
                  </a:extLst>
                </a:gridCol>
              </a:tblGrid>
              <a:tr h="784687">
                <a:tc>
                  <a:txBody>
                    <a:bodyPr/>
                    <a:lstStyle/>
                    <a:p>
                      <a:pPr marL="0" marR="0">
                        <a:spcBef>
                          <a:spcPts val="0"/>
                        </a:spcBef>
                        <a:spcAft>
                          <a:spcPts val="0"/>
                        </a:spcAft>
                      </a:pPr>
                      <a:r>
                        <a:rPr lang="en-US" sz="2400" dirty="0">
                          <a:effectLst/>
                        </a:rPr>
                        <a:t>Awareness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Do all people have equal awareness about the existence of this service?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81693331"/>
                  </a:ext>
                </a:extLst>
              </a:tr>
              <a:tr h="653428">
                <a:tc>
                  <a:txBody>
                    <a:bodyPr/>
                    <a:lstStyle/>
                    <a:p>
                      <a:pPr marL="0" marR="0">
                        <a:spcBef>
                          <a:spcPts val="0"/>
                        </a:spcBef>
                        <a:spcAft>
                          <a:spcPts val="0"/>
                        </a:spcAft>
                      </a:pPr>
                      <a:r>
                        <a:rPr lang="en-US" sz="2400" dirty="0">
                          <a:effectLst/>
                        </a:rPr>
                        <a:t>Access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this service equally available/accessible to all users who would need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64052461"/>
                  </a:ext>
                </a:extLst>
              </a:tr>
              <a:tr h="731520">
                <a:tc>
                  <a:txBody>
                    <a:bodyPr/>
                    <a:lstStyle/>
                    <a:p>
                      <a:pPr marL="0" marR="0">
                        <a:spcBef>
                          <a:spcPts val="0"/>
                        </a:spcBef>
                        <a:spcAft>
                          <a:spcPts val="0"/>
                        </a:spcAft>
                      </a:pPr>
                      <a:r>
                        <a:rPr lang="en-US" sz="2400" dirty="0">
                          <a:effectLst/>
                        </a:rPr>
                        <a:t>Knowledge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Do all people who need this service know how to access it?</a:t>
                      </a:r>
                    </a:p>
                    <a:p>
                      <a:pPr marL="0" marR="0">
                        <a:spcBef>
                          <a:spcPts val="0"/>
                        </a:spcBef>
                        <a:spcAft>
                          <a:spcPts val="0"/>
                        </a:spcAft>
                      </a:pPr>
                      <a:endParaRPr lang="en-US" sz="1600" dirty="0">
                        <a:effectLs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099629495"/>
                  </a:ext>
                </a:extLst>
              </a:tr>
              <a:tr h="603659">
                <a:tc>
                  <a:txBody>
                    <a:bodyPr/>
                    <a:lstStyle/>
                    <a:p>
                      <a:pPr marL="0" marR="0">
                        <a:spcBef>
                          <a:spcPts val="0"/>
                        </a:spcBef>
                        <a:spcAft>
                          <a:spcPts val="0"/>
                        </a:spcAft>
                      </a:pPr>
                      <a:r>
                        <a:rPr lang="en-US" sz="2400">
                          <a:effectLst/>
                        </a:rPr>
                        <a:t>Consumption Equity</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everyone who needs it consuming it (or being provided) equally?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3355295880"/>
                  </a:ext>
                </a:extLst>
              </a:tr>
              <a:tr h="731520">
                <a:tc>
                  <a:txBody>
                    <a:bodyPr/>
                    <a:lstStyle/>
                    <a:p>
                      <a:pPr marL="0" marR="0">
                        <a:spcBef>
                          <a:spcPts val="0"/>
                        </a:spcBef>
                        <a:spcAft>
                          <a:spcPts val="0"/>
                        </a:spcAft>
                      </a:pPr>
                      <a:r>
                        <a:rPr lang="en-US" sz="2400">
                          <a:effectLst/>
                        </a:rPr>
                        <a:t>Effectiveness Equity</a:t>
                      </a:r>
                      <a:endParaRPr lang="en-US" sz="2400" b="1">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it equally effective for everyone who is consuming it?</a:t>
                      </a:r>
                    </a:p>
                    <a:p>
                      <a:pPr marL="0" marR="0">
                        <a:spcBef>
                          <a:spcPts val="0"/>
                        </a:spcBef>
                        <a:spcAft>
                          <a:spcPts val="0"/>
                        </a:spcAft>
                      </a:pPr>
                      <a:endParaRPr lang="en-US" sz="1600" dirty="0">
                        <a:effectLst/>
                      </a:endParaRPr>
                    </a:p>
                    <a:p>
                      <a:pPr marL="0" marR="0">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3355301"/>
                  </a:ext>
                </a:extLst>
              </a:tr>
              <a:tr h="784687">
                <a:tc>
                  <a:txBody>
                    <a:bodyPr/>
                    <a:lstStyle/>
                    <a:p>
                      <a:pPr marL="0" marR="0">
                        <a:spcBef>
                          <a:spcPts val="0"/>
                        </a:spcBef>
                        <a:spcAft>
                          <a:spcPts val="0"/>
                        </a:spcAft>
                      </a:pPr>
                      <a:r>
                        <a:rPr lang="en-US" sz="2400" dirty="0">
                          <a:effectLst/>
                        </a:rPr>
                        <a:t>Outcome Equity</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tc>
                  <a:txBody>
                    <a:bodyPr/>
                    <a:lstStyle/>
                    <a:p>
                      <a:pPr marL="0" marR="0">
                        <a:spcBef>
                          <a:spcPts val="0"/>
                        </a:spcBef>
                        <a:spcAft>
                          <a:spcPts val="0"/>
                        </a:spcAft>
                      </a:pPr>
                      <a:r>
                        <a:rPr lang="en-US" sz="1600" dirty="0">
                          <a:effectLst/>
                        </a:rPr>
                        <a:t>Is it resulting in equitable outcomes for everyone who needs it or is consuming 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25055915"/>
                  </a:ext>
                </a:extLst>
              </a:tr>
            </a:tbl>
          </a:graphicData>
        </a:graphic>
      </p:graphicFrame>
    </p:spTree>
    <p:extLst>
      <p:ext uri="{BB962C8B-B14F-4D97-AF65-F5344CB8AC3E}">
        <p14:creationId xmlns:p14="http://schemas.microsoft.com/office/powerpoint/2010/main" val="1972740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5C638-CB98-D64C-B673-294338F7F15B}"/>
              </a:ext>
            </a:extLst>
          </p:cNvPr>
          <p:cNvSpPr>
            <a:spLocks noGrp="1"/>
          </p:cNvSpPr>
          <p:nvPr>
            <p:ph type="title"/>
          </p:nvPr>
        </p:nvSpPr>
        <p:spPr/>
        <p:txBody>
          <a:bodyPr/>
          <a:lstStyle/>
          <a:p>
            <a:r>
              <a:rPr lang="en-US" sz="4267" dirty="0"/>
              <a:t>Fairness Research Agenda</a:t>
            </a:r>
          </a:p>
        </p:txBody>
      </p:sp>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47221" y="1524000"/>
          <a:ext cx="11978325"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9994E49-DEAA-3649-89C2-8A33D69CDCF6}"/>
              </a:ext>
            </a:extLst>
          </p:cNvPr>
          <p:cNvSpPr txBox="1"/>
          <p:nvPr/>
        </p:nvSpPr>
        <p:spPr>
          <a:xfrm>
            <a:off x="524256" y="1706880"/>
            <a:ext cx="11406848" cy="1077218"/>
          </a:xfrm>
          <a:prstGeom prst="rect">
            <a:avLst/>
          </a:prstGeom>
          <a:noFill/>
        </p:spPr>
        <p:txBody>
          <a:bodyPr wrap="square" rtlCol="0">
            <a:spAutoFit/>
          </a:bodyPr>
          <a:lstStyle/>
          <a:p>
            <a:r>
              <a:rPr lang="en-US" sz="3200" dirty="0"/>
              <a:t>The focus is not on making the ML model fair but rather on </a:t>
            </a:r>
            <a:r>
              <a:rPr lang="en-US" sz="3200" b="1" dirty="0">
                <a:solidFill>
                  <a:srgbClr val="941100"/>
                </a:solidFill>
              </a:rPr>
              <a:t>making the overall system and outcomes fair</a:t>
            </a:r>
          </a:p>
        </p:txBody>
      </p:sp>
    </p:spTree>
    <p:extLst>
      <p:ext uri="{BB962C8B-B14F-4D97-AF65-F5344CB8AC3E}">
        <p14:creationId xmlns:p14="http://schemas.microsoft.com/office/powerpoint/2010/main" val="397027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solidFill>
                  <a:srgbClr val="FF0000"/>
                </a:solidFill>
              </a:rPr>
              <a:t>Rescheduling Pre-Processing Presentations to Nov 23</a:t>
            </a:r>
          </a:p>
          <a:p>
            <a:pPr marL="76200" indent="0">
              <a:buNone/>
            </a:pPr>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Where does Bias in ML/AI-based Systems come from?</a:t>
            </a:r>
          </a:p>
        </p:txBody>
      </p:sp>
      <p:sp>
        <p:nvSpPr>
          <p:cNvPr id="9" name="TextBox 8"/>
          <p:cNvSpPr txBox="1"/>
          <p:nvPr/>
        </p:nvSpPr>
        <p:spPr>
          <a:xfrm>
            <a:off x="421581" y="1505711"/>
            <a:ext cx="10604231" cy="4196662"/>
          </a:xfrm>
          <a:prstGeom prst="rect">
            <a:avLst/>
          </a:prstGeom>
          <a:noFill/>
        </p:spPr>
        <p:txBody>
          <a:bodyPr wrap="square" rtlCol="0">
            <a:spAutoFit/>
          </a:bodyPr>
          <a:lstStyle/>
          <a:p>
            <a:pPr marL="457178" indent="-457178" defTabSz="457178">
              <a:buFont typeface="Arial" charset="0"/>
              <a:buChar char="•"/>
            </a:pPr>
            <a:r>
              <a:rPr lang="en-US" sz="2667" dirty="0">
                <a:solidFill>
                  <a:prstClr val="black"/>
                </a:solidFill>
                <a:latin typeface="Calibri"/>
              </a:rPr>
              <a:t>The world</a:t>
            </a:r>
          </a:p>
          <a:p>
            <a:pPr marL="457178" indent="-457178" defTabSz="457178">
              <a:buFont typeface="Arial" charset="0"/>
              <a:buChar char="•"/>
            </a:pPr>
            <a:r>
              <a:rPr lang="en-US" sz="2667" dirty="0">
                <a:solidFill>
                  <a:prstClr val="black"/>
                </a:solidFill>
                <a:latin typeface="Calibri"/>
              </a:rPr>
              <a:t>System Developers (Intentional bias)</a:t>
            </a:r>
            <a:endParaRPr lang="en-US" sz="1467" dirty="0">
              <a:solidFill>
                <a:prstClr val="black"/>
              </a:solidFill>
              <a:latin typeface="Calibri"/>
            </a:endParaRPr>
          </a:p>
          <a:p>
            <a:pPr marL="457178" indent="-457178" defTabSz="457178">
              <a:buFont typeface="Arial" charset="0"/>
              <a:buChar char="•"/>
            </a:pPr>
            <a:r>
              <a:rPr lang="en-US" sz="2667" dirty="0">
                <a:solidFill>
                  <a:prstClr val="black"/>
                </a:solidFill>
                <a:latin typeface="Calibri"/>
              </a:rPr>
              <a:t>Complexity of the System</a:t>
            </a:r>
          </a:p>
          <a:p>
            <a:pPr marL="457178" indent="-457178" defTabSz="457178">
              <a:buFont typeface="Arial" charset="0"/>
              <a:buChar char="•"/>
            </a:pPr>
            <a:r>
              <a:rPr lang="en-US" sz="2667" dirty="0">
                <a:solidFill>
                  <a:prstClr val="black"/>
                </a:solidFill>
              </a:rPr>
              <a:t>Data</a:t>
            </a:r>
          </a:p>
          <a:p>
            <a:pPr marL="1066747" lvl="1" indent="-457178" defTabSz="457178">
              <a:buFont typeface="Arial" charset="0"/>
              <a:buChar char="•"/>
            </a:pPr>
            <a:r>
              <a:rPr lang="en-US" sz="2667" dirty="0">
                <a:solidFill>
                  <a:prstClr val="black"/>
                </a:solidFill>
              </a:rPr>
              <a:t>Sample Bias</a:t>
            </a:r>
          </a:p>
          <a:p>
            <a:pPr marL="1066747" lvl="1" indent="-457178" defTabSz="457178">
              <a:buFont typeface="Arial" charset="0"/>
              <a:buChar char="•"/>
            </a:pPr>
            <a:r>
              <a:rPr lang="en-US" sz="2667" dirty="0">
                <a:solidFill>
                  <a:prstClr val="black"/>
                </a:solidFill>
              </a:rPr>
              <a:t>Measurement Bias</a:t>
            </a:r>
          </a:p>
          <a:p>
            <a:pPr marL="1066747" lvl="1" indent="-457178" defTabSz="457178">
              <a:buFont typeface="Arial" charset="0"/>
              <a:buChar char="•"/>
            </a:pPr>
            <a:r>
              <a:rPr lang="en-US" sz="2667" dirty="0">
                <a:solidFill>
                  <a:prstClr val="black"/>
                </a:solidFill>
              </a:rPr>
              <a:t>Label Bias</a:t>
            </a:r>
          </a:p>
          <a:p>
            <a:pPr marL="457162" indent="-457178" defTabSz="457178">
              <a:buFont typeface="Arial" charset="0"/>
              <a:buChar char="•"/>
            </a:pPr>
            <a:r>
              <a:rPr lang="en-US" sz="2667" dirty="0"/>
              <a:t>Complexity or flaws in Methodology</a:t>
            </a:r>
          </a:p>
          <a:p>
            <a:pPr marL="457162" indent="-457178" defTabSz="457178">
              <a:buFont typeface="Arial" charset="0"/>
              <a:buChar char="•"/>
            </a:pPr>
            <a:r>
              <a:rPr lang="en-US" sz="2667" dirty="0"/>
              <a:t>Entire analysis/data pipeline</a:t>
            </a:r>
          </a:p>
          <a:p>
            <a:pPr marL="457178" indent="-457178" defTabSz="457178">
              <a:buFont typeface="Arial" charset="0"/>
              <a:buChar char="•"/>
            </a:pPr>
            <a:r>
              <a:rPr lang="en-US" sz="2667" dirty="0">
                <a:solidFill>
                  <a:prstClr val="black"/>
                </a:solidFill>
              </a:rPr>
              <a:t>Action/Intervention Bias</a:t>
            </a:r>
            <a:endParaRPr lang="en-US" sz="3200" dirty="0">
              <a:solidFill>
                <a:prstClr val="black"/>
              </a:solidFill>
            </a:endParaRPr>
          </a:p>
        </p:txBody>
      </p:sp>
      <p:sp>
        <p:nvSpPr>
          <p:cNvPr id="5" name="TextBox 4"/>
          <p:cNvSpPr txBox="1"/>
          <p:nvPr/>
        </p:nvSpPr>
        <p:spPr>
          <a:xfrm>
            <a:off x="3003179" y="5065059"/>
            <a:ext cx="184731" cy="379656"/>
          </a:xfrm>
          <a:prstGeom prst="rect">
            <a:avLst/>
          </a:prstGeom>
          <a:noFill/>
        </p:spPr>
        <p:txBody>
          <a:bodyPr wrap="none" rtlCol="0">
            <a:spAutoFit/>
          </a:bodyPr>
          <a:lstStyle/>
          <a:p>
            <a:pPr defTabSz="457178"/>
            <a:endParaRPr lang="en-US" sz="1867" dirty="0">
              <a:solidFill>
                <a:prstClr val="black"/>
              </a:solidFill>
              <a:latin typeface="Calibri" charset="0"/>
              <a:ea typeface="ＭＳ Ｐゴシック" charset="0"/>
            </a:endParaRPr>
          </a:p>
        </p:txBody>
      </p:sp>
    </p:spTree>
    <p:extLst>
      <p:ext uri="{BB962C8B-B14F-4D97-AF65-F5344CB8AC3E}">
        <p14:creationId xmlns:p14="http://schemas.microsoft.com/office/powerpoint/2010/main" val="4204820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What do we mean by “bias”? How can we measure it?</a:t>
            </a:r>
          </a:p>
        </p:txBody>
      </p:sp>
    </p:spTree>
    <p:extLst>
      <p:ext uri="{BB962C8B-B14F-4D97-AF65-F5344CB8AC3E}">
        <p14:creationId xmlns:p14="http://schemas.microsoft.com/office/powerpoint/2010/main" val="2429275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Many Bias Measures: How do we select what we care about?</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a:lnSpc>
                <a:spcPct val="150000"/>
              </a:lnSpc>
            </a:pPr>
            <a:r>
              <a:rPr lang="en-US" sz="2800" dirty="0">
                <a:solidFill>
                  <a:schemeClr val="tx1"/>
                </a:solidFill>
              </a:rPr>
              <a:t>Statistical/Demographic Parity</a:t>
            </a:r>
          </a:p>
          <a:p>
            <a:pPr>
              <a:lnSpc>
                <a:spcPct val="150000"/>
              </a:lnSpc>
            </a:pPr>
            <a:r>
              <a:rPr lang="en-US" sz="2800" dirty="0">
                <a:solidFill>
                  <a:schemeClr val="tx1"/>
                </a:solidFill>
              </a:rPr>
              <a:t>Impact Parity</a:t>
            </a:r>
          </a:p>
          <a:p>
            <a:pPr>
              <a:lnSpc>
                <a:spcPct val="150000"/>
              </a:lnSpc>
            </a:pPr>
            <a:r>
              <a:rPr lang="en-US" sz="2800" dirty="0">
                <a:solidFill>
                  <a:schemeClr val="tx1"/>
                </a:solidFill>
              </a:rPr>
              <a:t>False Discovery Rate Parity</a:t>
            </a:r>
          </a:p>
          <a:p>
            <a:pPr>
              <a:lnSpc>
                <a:spcPct val="150000"/>
              </a:lnSpc>
            </a:pPr>
            <a:r>
              <a:rPr lang="en-US" sz="2800" dirty="0">
                <a:solidFill>
                  <a:schemeClr val="tx1"/>
                </a:solidFill>
              </a:rPr>
              <a:t>False Omission Rate Parity</a:t>
            </a:r>
          </a:p>
          <a:p>
            <a:pPr>
              <a:lnSpc>
                <a:spcPct val="150000"/>
              </a:lnSpc>
            </a:pPr>
            <a:r>
              <a:rPr lang="en-US" sz="2800" dirty="0">
                <a:solidFill>
                  <a:schemeClr val="tx1"/>
                </a:solidFill>
              </a:rPr>
              <a:t>False Positive Rate Parity</a:t>
            </a:r>
          </a:p>
          <a:p>
            <a:pPr>
              <a:lnSpc>
                <a:spcPct val="150000"/>
              </a:lnSpc>
            </a:pPr>
            <a:r>
              <a:rPr lang="en-US" sz="2800" dirty="0">
                <a:solidFill>
                  <a:schemeClr val="tx1"/>
                </a:solidFill>
              </a:rPr>
              <a:t>False Negative Rate Parity</a:t>
            </a:r>
          </a:p>
          <a:p>
            <a:pPr>
              <a:lnSpc>
                <a:spcPct val="150000"/>
              </a:lnSpc>
            </a:pPr>
            <a:r>
              <a:rPr lang="en-US" sz="2800" dirty="0">
                <a:solidFill>
                  <a:schemeClr val="tx1"/>
                </a:solidFill>
              </a:rPr>
              <a:t>...</a:t>
            </a:r>
          </a:p>
        </p:txBody>
      </p:sp>
    </p:spTree>
    <p:extLst>
      <p:ext uri="{BB962C8B-B14F-4D97-AF65-F5344CB8AC3E}">
        <p14:creationId xmlns:p14="http://schemas.microsoft.com/office/powerpoint/2010/main" val="1503217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360417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p:txBody>
          <a:bodyPr/>
          <a:lstStyle/>
          <a:p>
            <a:r>
              <a:rPr lang="en-US" sz="3200" dirty="0">
                <a:solidFill>
                  <a:schemeClr val="tx1"/>
                </a:solidFill>
              </a:rPr>
              <a:t>Lead Poisoning</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Blight Violations</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Student Tutoring</a:t>
            </a:r>
          </a:p>
        </p:txBody>
      </p:sp>
    </p:spTree>
    <p:extLst>
      <p:ext uri="{BB962C8B-B14F-4D97-AF65-F5344CB8AC3E}">
        <p14:creationId xmlns:p14="http://schemas.microsoft.com/office/powerpoint/2010/main" val="375851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a:xfrm>
            <a:off x="60161" y="1536633"/>
            <a:ext cx="12079704" cy="4555200"/>
          </a:xfrm>
        </p:spPr>
        <p:txBody>
          <a:bodyPr/>
          <a:lstStyle/>
          <a:p>
            <a:r>
              <a:rPr lang="en-US" sz="3200" dirty="0">
                <a:solidFill>
                  <a:schemeClr val="tx1"/>
                </a:solidFill>
              </a:rPr>
              <a:t>Assessing damage from natural disasters via social media</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Bank loan denial decisions based on default risk</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Prioritizing housing inspections based on risk of lead poisoning </a:t>
            </a:r>
          </a:p>
        </p:txBody>
      </p:sp>
    </p:spTree>
    <p:extLst>
      <p:ext uri="{BB962C8B-B14F-4D97-AF65-F5344CB8AC3E}">
        <p14:creationId xmlns:p14="http://schemas.microsoft.com/office/powerpoint/2010/main" val="4161553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project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through the lens of your group projects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solidFill>
                  <a:srgbClr val="FF0000"/>
                </a:solidFill>
              </a:rPr>
              <a:t>Rescheduling Pre-Processing Presentations to Nov 23</a:t>
            </a:r>
          </a:p>
          <a:p>
            <a:pPr marL="76200" indent="0">
              <a:buNone/>
            </a:pPr>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1944620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2693</Words>
  <Application>Microsoft Macintosh PowerPoint</Application>
  <PresentationFormat>Widescreen</PresentationFormat>
  <Paragraphs>526</Paragraphs>
  <Slides>87</Slides>
  <Notes>20</Notes>
  <HiddenSlides>16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87</vt:i4>
      </vt:variant>
    </vt:vector>
  </HeadingPairs>
  <TitlesOfParts>
    <vt:vector size="93" baseType="lpstr">
      <vt:lpstr>Arial</vt:lpstr>
      <vt:lpstr>Calibri</vt:lpstr>
      <vt:lpstr>Calibri Light</vt:lpstr>
      <vt:lpstr>Century Gothic</vt:lpstr>
      <vt:lpstr>Office Theme</vt:lpstr>
      <vt:lpstr>Simple Light</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Data and AI Ethics Issues</vt:lpstr>
      <vt:lpstr>Data and AI Ethics Issues</vt:lpstr>
      <vt:lpstr>PowerPoint Presentation</vt:lpstr>
      <vt:lpstr>Common misconceptions in the real world</vt:lpstr>
      <vt:lpstr>Equity Audit Framework</vt:lpstr>
      <vt:lpstr>Fairness Research Agenda</vt:lpstr>
      <vt:lpstr>Where does Bias in ML/AI-based Systems come from?</vt:lpstr>
      <vt:lpstr>Bias can be introduced in every step of the ML pipeline </vt:lpstr>
      <vt:lpstr>What do we mean by “bias”? How can we measure it?</vt:lpstr>
      <vt:lpstr>Many Bias Measures: How do we select what we care about?</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Some Motivating Case Studies</vt:lpstr>
      <vt:lpstr>Some Motivating Case Studies</vt:lpstr>
      <vt:lpstr>Translating project goals to fairness metrics</vt:lpstr>
      <vt:lpstr>PowerPoint Presentation</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Kit Rodolfa</cp:lastModifiedBy>
  <cp:revision>4</cp:revision>
  <dcterms:created xsi:type="dcterms:W3CDTF">2021-11-08T18:26:40Z</dcterms:created>
  <dcterms:modified xsi:type="dcterms:W3CDTF">2021-11-09T19:22:30Z</dcterms:modified>
</cp:coreProperties>
</file>